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14"/>
  </p:notesMasterIdLst>
  <p:handoutMasterIdLst>
    <p:handoutMasterId r:id="rId15"/>
  </p:handoutMasterIdLst>
  <p:sldIdLst>
    <p:sldId id="264" r:id="rId3"/>
    <p:sldId id="261" r:id="rId4"/>
    <p:sldId id="298" r:id="rId5"/>
    <p:sldId id="387" r:id="rId6"/>
    <p:sldId id="300" r:id="rId7"/>
    <p:sldId id="301" r:id="rId8"/>
    <p:sldId id="293" r:id="rId9"/>
    <p:sldId id="297" r:id="rId10"/>
    <p:sldId id="295" r:id="rId11"/>
    <p:sldId id="296" r:id="rId12"/>
    <p:sldId id="280" r:id="rId13"/>
  </p:sldIdLst>
  <p:sldSz cx="12192000" cy="6858000"/>
  <p:notesSz cx="6797675" cy="987425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C2C"/>
    <a:srgbClr val="D55E00"/>
    <a:srgbClr val="877E79"/>
    <a:srgbClr val="8B827D"/>
    <a:srgbClr val="716965"/>
    <a:srgbClr val="E40521"/>
    <a:srgbClr val="F18700"/>
    <a:srgbClr val="4D394F"/>
    <a:srgbClr val="00405E"/>
    <a:srgbClr val="007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>
            <a:extLst>
              <a:ext uri="{FF2B5EF4-FFF2-40B4-BE49-F238E27FC236}">
                <a16:creationId xmlns:a16="http://schemas.microsoft.com/office/drawing/2014/main" id="{8C441D13-0C47-D232-C650-91C72EA848E2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5" name="fcHandoutMasterFooter">
            <a:extLst>
              <a:ext uri="{FF2B5EF4-FFF2-40B4-BE49-F238E27FC236}">
                <a16:creationId xmlns:a16="http://schemas.microsoft.com/office/drawing/2014/main" id="{EE4901B8-9C2C-5833-3375-F0081FCC8875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>
            <a:extLst>
              <a:ext uri="{FF2B5EF4-FFF2-40B4-BE49-F238E27FC236}">
                <a16:creationId xmlns:a16="http://schemas.microsoft.com/office/drawing/2014/main" id="{7CD5F78A-B850-338A-E23A-35DA771FF307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7" name="fcNotesMasterFooter">
            <a:extLst>
              <a:ext uri="{FF2B5EF4-FFF2-40B4-BE49-F238E27FC236}">
                <a16:creationId xmlns:a16="http://schemas.microsoft.com/office/drawing/2014/main" id="{0CAC6751-5729-F846-79B9-F9434D16BFCF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2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8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83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4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75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2EFD9-2D9E-74EA-7D9A-DD4AF1C4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" y="720513"/>
            <a:ext cx="5780064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FB61EF-5276-BBA8-65D9-3B44EDE1B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1258" y="2202948"/>
            <a:ext cx="4970436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cSlideMaster.Cover Short - LeftHeader">
            <a:extLst>
              <a:ext uri="{FF2B5EF4-FFF2-40B4-BE49-F238E27FC236}">
                <a16:creationId xmlns:a16="http://schemas.microsoft.com/office/drawing/2014/main" id="{018BCC2D-8258-4D5B-E688-D5EE47C6901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Cover Short - LeftFooter">
            <a:extLst>
              <a:ext uri="{FF2B5EF4-FFF2-40B4-BE49-F238E27FC236}">
                <a16:creationId xmlns:a16="http://schemas.microsoft.com/office/drawing/2014/main" id="{14F4F579-290E-8E73-6585-F673C7E356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PictureHeader">
            <a:extLst>
              <a:ext uri="{FF2B5EF4-FFF2-40B4-BE49-F238E27FC236}">
                <a16:creationId xmlns:a16="http://schemas.microsoft.com/office/drawing/2014/main" id="{D26532B7-E985-C726-BBD9-7ABCCD97A42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PictureFooter">
            <a:extLst>
              <a:ext uri="{FF2B5EF4-FFF2-40B4-BE49-F238E27FC236}">
                <a16:creationId xmlns:a16="http://schemas.microsoft.com/office/drawing/2014/main" id="{14C150F1-1236-30F4-791E-70F22122FD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two PicturesHeader">
            <a:extLst>
              <a:ext uri="{FF2B5EF4-FFF2-40B4-BE49-F238E27FC236}">
                <a16:creationId xmlns:a16="http://schemas.microsoft.com/office/drawing/2014/main" id="{F009749E-C00C-ED97-9826-44510D640434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two PicturesFooter">
            <a:extLst>
              <a:ext uri="{FF2B5EF4-FFF2-40B4-BE49-F238E27FC236}">
                <a16:creationId xmlns:a16="http://schemas.microsoft.com/office/drawing/2014/main" id="{122A56FE-FEA9-D5BA-860D-90EDAB62CF1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3 Boxed title and ContentHeader">
            <a:extLst>
              <a:ext uri="{FF2B5EF4-FFF2-40B4-BE49-F238E27FC236}">
                <a16:creationId xmlns:a16="http://schemas.microsoft.com/office/drawing/2014/main" id="{CEA0AD66-76CF-D5E7-A53A-FB587EC408D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3 Boxed title and ContentFooter">
            <a:extLst>
              <a:ext uri="{FF2B5EF4-FFF2-40B4-BE49-F238E27FC236}">
                <a16:creationId xmlns:a16="http://schemas.microsoft.com/office/drawing/2014/main" id="{8614DCEC-FDB9-EFFB-FE31-8E628D6E309C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5 Boxed title and ContentHeader">
            <a:extLst>
              <a:ext uri="{FF2B5EF4-FFF2-40B4-BE49-F238E27FC236}">
                <a16:creationId xmlns:a16="http://schemas.microsoft.com/office/drawing/2014/main" id="{084FF756-60A4-2DD6-E6F3-3DFC2D60BA96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5 Boxed title and ContentFooter">
            <a:extLst>
              <a:ext uri="{FF2B5EF4-FFF2-40B4-BE49-F238E27FC236}">
                <a16:creationId xmlns:a16="http://schemas.microsoft.com/office/drawing/2014/main" id="{D1983CC6-AFD2-6013-0830-06C644E8A39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A8CB34FF-7C69-1A47-BAA3-A2DF8298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>
            <a:extLst>
              <a:ext uri="{FF2B5EF4-FFF2-40B4-BE49-F238E27FC236}">
                <a16:creationId xmlns:a16="http://schemas.microsoft.com/office/drawing/2014/main" id="{DDB6ED87-EB9A-C8C6-F3FB-0F56B72F0F9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Box Header OnlyFooter">
            <a:extLst>
              <a:ext uri="{FF2B5EF4-FFF2-40B4-BE49-F238E27FC236}">
                <a16:creationId xmlns:a16="http://schemas.microsoft.com/office/drawing/2014/main" id="{EB0DDEB3-DEAC-2CEE-8F6E-9721FD0776C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0058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One ContentHeader">
            <a:extLst>
              <a:ext uri="{FF2B5EF4-FFF2-40B4-BE49-F238E27FC236}">
                <a16:creationId xmlns:a16="http://schemas.microsoft.com/office/drawing/2014/main" id="{DA8D968A-616D-F5E8-1024-CA22712240A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One ContentFooter">
            <a:extLst>
              <a:ext uri="{FF2B5EF4-FFF2-40B4-BE49-F238E27FC236}">
                <a16:creationId xmlns:a16="http://schemas.microsoft.com/office/drawing/2014/main" id="{10450A0C-4E54-8B14-C665-AF2CFDF37CC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wo ContentHeader">
            <a:extLst>
              <a:ext uri="{FF2B5EF4-FFF2-40B4-BE49-F238E27FC236}">
                <a16:creationId xmlns:a16="http://schemas.microsoft.com/office/drawing/2014/main" id="{5A9A2E5A-2F23-37E2-AD90-EBEB0A22E3EA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wo ContentFooter">
            <a:extLst>
              <a:ext uri="{FF2B5EF4-FFF2-40B4-BE49-F238E27FC236}">
                <a16:creationId xmlns:a16="http://schemas.microsoft.com/office/drawing/2014/main" id="{E5ABB466-473C-566C-BBDB-4BCEEAB6CA8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hree ContentHeader">
            <a:extLst>
              <a:ext uri="{FF2B5EF4-FFF2-40B4-BE49-F238E27FC236}">
                <a16:creationId xmlns:a16="http://schemas.microsoft.com/office/drawing/2014/main" id="{BB0FE00E-452D-5170-FC91-92A364016F7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hree ContentFooter">
            <a:extLst>
              <a:ext uri="{FF2B5EF4-FFF2-40B4-BE49-F238E27FC236}">
                <a16:creationId xmlns:a16="http://schemas.microsoft.com/office/drawing/2014/main" id="{20EB6A7D-B2D5-2D5D-9E1F-AE4CD95870B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PictureHeader">
            <a:extLst>
              <a:ext uri="{FF2B5EF4-FFF2-40B4-BE49-F238E27FC236}">
                <a16:creationId xmlns:a16="http://schemas.microsoft.com/office/drawing/2014/main" id="{8F1CF2FF-6C00-3480-C301-172E042E8B6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PictureFooter">
            <a:extLst>
              <a:ext uri="{FF2B5EF4-FFF2-40B4-BE49-F238E27FC236}">
                <a16:creationId xmlns:a16="http://schemas.microsoft.com/office/drawing/2014/main" id="{361C30EA-1516-BAE8-BB1A-9F563ADDBB15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Two PicturesHeader">
            <a:extLst>
              <a:ext uri="{FF2B5EF4-FFF2-40B4-BE49-F238E27FC236}">
                <a16:creationId xmlns:a16="http://schemas.microsoft.com/office/drawing/2014/main" id="{5380AB06-556E-4695-98DF-5ED433B920A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Two PicturesFooter">
            <a:extLst>
              <a:ext uri="{FF2B5EF4-FFF2-40B4-BE49-F238E27FC236}">
                <a16:creationId xmlns:a16="http://schemas.microsoft.com/office/drawing/2014/main" id="{FDEA26D2-8DD5-1C40-6DC7-BF0EA9F05BA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308F823-C7C9-F202-535A-EA0219EA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6" y="725229"/>
            <a:ext cx="5781600" cy="1482434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25B583-5752-B16B-3498-07F6BD2A86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4361" y="2199048"/>
            <a:ext cx="4972025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Short - RightHeader">
            <a:extLst>
              <a:ext uri="{FF2B5EF4-FFF2-40B4-BE49-F238E27FC236}">
                <a16:creationId xmlns:a16="http://schemas.microsoft.com/office/drawing/2014/main" id="{4F8A2D38-6096-FE7B-98F6-812B2C024F65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Short - RightFooter">
            <a:extLst>
              <a:ext uri="{FF2B5EF4-FFF2-40B4-BE49-F238E27FC236}">
                <a16:creationId xmlns:a16="http://schemas.microsoft.com/office/drawing/2014/main" id="{438FC670-E39A-9F85-F127-023EFB4B67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5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3103643-64DD-49BC-C9DF-D9F5D5D9A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3 Boxed title and ContentHeader">
            <a:extLst>
              <a:ext uri="{FF2B5EF4-FFF2-40B4-BE49-F238E27FC236}">
                <a16:creationId xmlns:a16="http://schemas.microsoft.com/office/drawing/2014/main" id="{0E945400-D209-F697-501E-7404D28416B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3 Boxed title and ContentFooter">
            <a:extLst>
              <a:ext uri="{FF2B5EF4-FFF2-40B4-BE49-F238E27FC236}">
                <a16:creationId xmlns:a16="http://schemas.microsoft.com/office/drawing/2014/main" id="{EDA86A14-77C3-094E-AF9E-001A5426FD5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>
            <a:extLst>
              <a:ext uri="{FF2B5EF4-FFF2-40B4-BE49-F238E27FC236}">
                <a16:creationId xmlns:a16="http://schemas.microsoft.com/office/drawing/2014/main" id="{BD6A9F02-E089-11F1-5680-80BF3AC7DBC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5 Boxed title and ContentFooter">
            <a:extLst>
              <a:ext uri="{FF2B5EF4-FFF2-40B4-BE49-F238E27FC236}">
                <a16:creationId xmlns:a16="http://schemas.microsoft.com/office/drawing/2014/main" id="{6D0DF5EC-A92D-563A-6A0E-59F3F12FBA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tx1"/>
          </a:solidFill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Image OnlyHeader">
            <a:extLst>
              <a:ext uri="{FF2B5EF4-FFF2-40B4-BE49-F238E27FC236}">
                <a16:creationId xmlns:a16="http://schemas.microsoft.com/office/drawing/2014/main" id="{EA3C9C39-5E2E-16B7-B548-F4A448F38CE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Image OnlyFooter">
            <a:extLst>
              <a:ext uri="{FF2B5EF4-FFF2-40B4-BE49-F238E27FC236}">
                <a16:creationId xmlns:a16="http://schemas.microsoft.com/office/drawing/2014/main" id="{E39A1043-6D67-44F0-E43F-8E9E3CC3BFC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28E4B1-1565-3D02-9CF1-D9515C1B3F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9738"/>
            <a:ext cx="12192000" cy="5661025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Title OnlyHeader">
            <a:extLst>
              <a:ext uri="{FF2B5EF4-FFF2-40B4-BE49-F238E27FC236}">
                <a16:creationId xmlns:a16="http://schemas.microsoft.com/office/drawing/2014/main" id="{A38CD957-796D-E8E9-0C20-0A9AC67B033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Title OnlyFooter">
            <a:extLst>
              <a:ext uri="{FF2B5EF4-FFF2-40B4-BE49-F238E27FC236}">
                <a16:creationId xmlns:a16="http://schemas.microsoft.com/office/drawing/2014/main" id="{43FC5A2F-6DB7-98CE-0901-517669C3882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3F6FD-53CE-4CDC-AE1B-C8DEFE54FA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7253" y="949363"/>
            <a:ext cx="252000" cy="1260000"/>
          </a:xfrm>
          <a:solidFill>
            <a:srgbClr val="FC4C0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2FDCE9-7E54-467A-AABD-251F9D2B5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747" y="697363"/>
            <a:ext cx="7560000" cy="1512000"/>
          </a:xfrm>
          <a:solidFill>
            <a:srgbClr val="F18700">
              <a:alpha val="89804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E8443-BC1B-4EC5-B12A-F2C5841892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160" y="949362"/>
            <a:ext cx="7054850" cy="2037600"/>
          </a:xfrm>
          <a:solidFill>
            <a:srgbClr val="E74011">
              <a:alpha val="89804"/>
            </a:srgbClr>
          </a:solidFill>
        </p:spPr>
        <p:txBody>
          <a:bodyPr lIns="252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 if needed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7" y="949363"/>
            <a:ext cx="7056000" cy="1260000"/>
          </a:xfrm>
          <a:solidFill>
            <a:srgbClr val="E40521">
              <a:alpha val="90000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hcSlideMaster.Cover Long - Lef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/>
          </a:p>
        </p:txBody>
      </p:sp>
      <p:sp>
        <p:nvSpPr>
          <p:cNvPr id="9" name="fcSlideMaster.Cover Long - LeftFooter" descr="BAE SYSTEMS PROPRIETARY"/>
          <p:cNvSpPr txBox="1"/>
          <p:nvPr userDrawn="1"/>
        </p:nvSpPr>
        <p:spPr>
          <a:xfrm>
            <a:off x="0" y="6545580"/>
            <a:ext cx="12192000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GB" sz="800" b="1" i="0" u="none" strike="noStrike" baseline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BAE SYSTEMS PROPRIETARY</a:t>
            </a:r>
            <a:endParaRPr lang="en-GB" sz="800" b="1" i="0" u="none" strike="noStrike" baseline="0" dirty="0" err="1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hcSlideMaster.1_Cover Long - LeftHeader">
            <a:extLst>
              <a:ext uri="{FF2B5EF4-FFF2-40B4-BE49-F238E27FC236}">
                <a16:creationId xmlns:a16="http://schemas.microsoft.com/office/drawing/2014/main" id="{207F74AC-EA8B-1E36-711A-5E1F40476992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12" name="fcSlideMaster.1_Cover Long - LeftFooter">
            <a:extLst>
              <a:ext uri="{FF2B5EF4-FFF2-40B4-BE49-F238E27FC236}">
                <a16:creationId xmlns:a16="http://schemas.microsoft.com/office/drawing/2014/main" id="{20EDF083-A61C-D0ED-0A27-69245F630883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77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523592-FD3C-B11F-7558-BB1A2B4C1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" y="721329"/>
            <a:ext cx="7884000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to add title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2AF21A-DFC8-3F43-CDDC-2395F1A6A3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70" y="2203764"/>
            <a:ext cx="7113723" cy="751206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2" name="hcSlideMaster.Cover Long - LeftHeader">
            <a:extLst>
              <a:ext uri="{FF2B5EF4-FFF2-40B4-BE49-F238E27FC236}">
                <a16:creationId xmlns:a16="http://schemas.microsoft.com/office/drawing/2014/main" id="{3598C788-72D9-7F87-AAFE-1F9A31871008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Cover Long - LeftFooter">
            <a:extLst>
              <a:ext uri="{FF2B5EF4-FFF2-40B4-BE49-F238E27FC236}">
                <a16:creationId xmlns:a16="http://schemas.microsoft.com/office/drawing/2014/main" id="{97128D5D-5E08-2222-FB3C-8BD69395A3C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1999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049B49-EEB4-80B8-5F87-BBF15C6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39" y="721328"/>
            <a:ext cx="7891200" cy="14824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46EA6-4ED3-5AD0-79A3-0624F26F1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469" y="2203763"/>
            <a:ext cx="7117270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Long - RightHeader">
            <a:extLst>
              <a:ext uri="{FF2B5EF4-FFF2-40B4-BE49-F238E27FC236}">
                <a16:creationId xmlns:a16="http://schemas.microsoft.com/office/drawing/2014/main" id="{93622928-23A3-8FD0-360F-05FBDE6E23E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Long - RightFooter">
            <a:extLst>
              <a:ext uri="{FF2B5EF4-FFF2-40B4-BE49-F238E27FC236}">
                <a16:creationId xmlns:a16="http://schemas.microsoft.com/office/drawing/2014/main" id="{2A59DDFE-32C0-BA61-908A-C41D642A58B0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6264321" cy="1638000"/>
          </a:xfrm>
          <a:blipFill>
            <a:blip r:embed="rId2"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Section Divider - ShortHeader">
            <a:extLst>
              <a:ext uri="{FF2B5EF4-FFF2-40B4-BE49-F238E27FC236}">
                <a16:creationId xmlns:a16="http://schemas.microsoft.com/office/drawing/2014/main" id="{9F9FFD39-6EDE-0C6F-4466-3A371B48DC1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ShortFooter">
            <a:extLst>
              <a:ext uri="{FF2B5EF4-FFF2-40B4-BE49-F238E27FC236}">
                <a16:creationId xmlns:a16="http://schemas.microsoft.com/office/drawing/2014/main" id="{19E2245D-5079-8953-B3F9-3D86EAAD006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86B13B-F6E3-79D0-113F-8B9F1C5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8162281" cy="163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hcSlideMaster.Section Divider - LongHeader">
            <a:extLst>
              <a:ext uri="{FF2B5EF4-FFF2-40B4-BE49-F238E27FC236}">
                <a16:creationId xmlns:a16="http://schemas.microsoft.com/office/drawing/2014/main" id="{1936129F-1377-E4CA-955F-A9338EB287A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LongFooter">
            <a:extLst>
              <a:ext uri="{FF2B5EF4-FFF2-40B4-BE49-F238E27FC236}">
                <a16:creationId xmlns:a16="http://schemas.microsoft.com/office/drawing/2014/main" id="{34C33C94-CCF6-0115-48C1-6B6143E1A9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One ContentHeader">
            <a:extLst>
              <a:ext uri="{FF2B5EF4-FFF2-40B4-BE49-F238E27FC236}">
                <a16:creationId xmlns:a16="http://schemas.microsoft.com/office/drawing/2014/main" id="{8CFD75CA-872D-AE35-1941-CD54E890E93C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One ContentFooter">
            <a:extLst>
              <a:ext uri="{FF2B5EF4-FFF2-40B4-BE49-F238E27FC236}">
                <a16:creationId xmlns:a16="http://schemas.microsoft.com/office/drawing/2014/main" id="{A09D6025-7413-D4AF-4C94-C6F619A0BAC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wo ContentHeader">
            <a:extLst>
              <a:ext uri="{FF2B5EF4-FFF2-40B4-BE49-F238E27FC236}">
                <a16:creationId xmlns:a16="http://schemas.microsoft.com/office/drawing/2014/main" id="{E836735F-03A3-05E5-33B9-E141ED440B4F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wo ContentFooter">
            <a:extLst>
              <a:ext uri="{FF2B5EF4-FFF2-40B4-BE49-F238E27FC236}">
                <a16:creationId xmlns:a16="http://schemas.microsoft.com/office/drawing/2014/main" id="{996DE4FE-B2E1-82FF-A4B9-B2E92D9AA8B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hree ContentHeader">
            <a:extLst>
              <a:ext uri="{FF2B5EF4-FFF2-40B4-BE49-F238E27FC236}">
                <a16:creationId xmlns:a16="http://schemas.microsoft.com/office/drawing/2014/main" id="{73A5FF23-28EF-C7B5-129B-F28AA9CA9E0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hree ContentFooter">
            <a:extLst>
              <a:ext uri="{FF2B5EF4-FFF2-40B4-BE49-F238E27FC236}">
                <a16:creationId xmlns:a16="http://schemas.microsoft.com/office/drawing/2014/main" id="{81A7DC39-63BE-9CD0-8DC7-2D4CE4EFF9E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70197-DDEF-542B-025E-3202F3065D0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2026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9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  <p:sldLayoutId id="2147483770" r:id="rId24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jp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4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1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tags" Target="../tags/tag15.xml"/><Relationship Id="rId7" Type="http://schemas.openxmlformats.org/officeDocument/2006/relationships/image" Target="../media/image26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32.jpe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31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0.jpeg"/><Relationship Id="rId5" Type="http://schemas.openxmlformats.org/officeDocument/2006/relationships/tags" Target="../tags/tag21.xml"/><Relationship Id="rId10" Type="http://schemas.openxmlformats.org/officeDocument/2006/relationships/image" Target="../media/image29.jpeg"/><Relationship Id="rId4" Type="http://schemas.openxmlformats.org/officeDocument/2006/relationships/tags" Target="../tags/tag20.xml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tags" Target="../tags/tag25.xml"/><Relationship Id="rId7" Type="http://schemas.openxmlformats.org/officeDocument/2006/relationships/image" Target="../media/image26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Relationship Id="rId9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ople working on a computer">
            <a:extLst>
              <a:ext uri="{FF2B5EF4-FFF2-40B4-BE49-F238E27FC236}">
                <a16:creationId xmlns:a16="http://schemas.microsoft.com/office/drawing/2014/main" id="{B61ABACC-CD99-5B29-65A4-E5BAD7B22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D6FEE-ACFC-1085-5FBC-0E201555DB1D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42CA9-0475-B1D8-98F3-205AAB93B7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noProof="0" dirty="0"/>
              <a:t>Software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B137F3-CC7C-1BCD-A069-DE2873A7A6C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noProof="0" dirty="0"/>
              <a:t>EDAS Software Engineering   13:15 – 14:45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07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noProof="0" dirty="0"/>
              <a:t>Scenario</a:t>
            </a:r>
          </a:p>
        </p:txBody>
      </p:sp>
      <p:pic>
        <p:nvPicPr>
          <p:cNvPr id="1026" name="Picture 2" descr="Analysis of Tempest technologies paves way for new Eurofighter Typhoon  cockpit | Shephard">
            <a:extLst>
              <a:ext uri="{FF2B5EF4-FFF2-40B4-BE49-F238E27FC236}">
                <a16:creationId xmlns:a16="http://schemas.microsoft.com/office/drawing/2014/main" id="{219A9985-D203-9964-6070-70E5F12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3938"/>
            <a:ext cx="7239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31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37EB4B-AA07-472A-0D2D-B3067901F2E9}"/>
              </a:ext>
            </a:extLst>
          </p:cNvPr>
          <p:cNvSpPr>
            <a:spLocks noGrp="1"/>
          </p:cNvSpPr>
          <p:nvPr>
            <p:ph type="body" sz="quarter" idx="26"/>
            <p:custDataLst>
              <p:tags r:id="rId1"/>
            </p:custDataLst>
          </p:nvPr>
        </p:nvSpPr>
        <p:spPr>
          <a:xfrm>
            <a:off x="0" y="0"/>
            <a:ext cx="12192000" cy="610285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1F869-D14D-6662-B127-14971DDA9C8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4377C-2A9E-E71D-A5FE-2E3A1BC6DD6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9266" y="-296778"/>
            <a:ext cx="11181748" cy="822677"/>
          </a:xfrm>
        </p:spPr>
        <p:txBody>
          <a:bodyPr/>
          <a:lstStyle/>
          <a:p>
            <a:r>
              <a:rPr lang="en-GB" b="1" noProof="0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F26-B503-FF9B-DF2A-B31F4C7E243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6256675" y="684620"/>
            <a:ext cx="2888260" cy="610169"/>
          </a:xfrm>
        </p:spPr>
        <p:txBody>
          <a:bodyPr/>
          <a:lstStyle/>
          <a:p>
            <a:r>
              <a:rPr lang="en-GB" dirty="0"/>
              <a:t>Debugging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13685-2EAF-3F50-57E4-256A82C06F46}"/>
              </a:ext>
            </a:extLst>
          </p:cNvPr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179267" y="1475303"/>
            <a:ext cx="2708992" cy="4498248"/>
          </a:xfrm>
        </p:spPr>
        <p:txBody>
          <a:bodyPr/>
          <a:lstStyle/>
          <a:p>
            <a:r>
              <a:rPr lang="en-GB" noProof="0" dirty="0"/>
              <a:t>Front-end visual design</a:t>
            </a:r>
          </a:p>
          <a:p>
            <a:r>
              <a:rPr lang="en-GB" dirty="0"/>
              <a:t>Use </a:t>
            </a:r>
            <a:r>
              <a:rPr lang="en-GB" dirty="0" err="1"/>
              <a:t>figma</a:t>
            </a:r>
            <a:r>
              <a:rPr lang="en-GB" dirty="0"/>
              <a:t>, draw.io, MS Paint etc</a:t>
            </a:r>
          </a:p>
          <a:p>
            <a:r>
              <a:rPr lang="en-GB" noProof="0" dirty="0"/>
              <a:t>Produce a wireframe for the Radar Screen(s)</a:t>
            </a:r>
          </a:p>
          <a:p>
            <a:r>
              <a:rPr lang="en-GB" dirty="0"/>
              <a:t>Consider input data, human-computer interaction, communicating your design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39D91-8908-8FFA-DDC8-20CB73B67C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9144935" y="675169"/>
            <a:ext cx="2878568" cy="610167"/>
          </a:xfrm>
        </p:spPr>
        <p:txBody>
          <a:bodyPr/>
          <a:lstStyle/>
          <a:p>
            <a:r>
              <a:rPr lang="en-GB" dirty="0"/>
              <a:t>Testing</a:t>
            </a:r>
            <a:endParaRPr lang="en-GB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37696-EFA3-63BF-64B9-8B9A4E627E78}"/>
              </a:ext>
            </a:extLst>
          </p:cNvPr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3238638" y="1479858"/>
            <a:ext cx="2679966" cy="4498248"/>
          </a:xfrm>
        </p:spPr>
        <p:txBody>
          <a:bodyPr/>
          <a:lstStyle/>
          <a:p>
            <a:r>
              <a:rPr lang="en-GB" noProof="0" dirty="0"/>
              <a:t>Back-end code implementation</a:t>
            </a:r>
          </a:p>
          <a:p>
            <a:r>
              <a:rPr lang="en-GB" dirty="0"/>
              <a:t>Use websites like </a:t>
            </a:r>
            <a:r>
              <a:rPr lang="en-GB" dirty="0" err="1"/>
              <a:t>programmiz</a:t>
            </a:r>
            <a:r>
              <a:rPr lang="en-GB" dirty="0"/>
              <a:t> to write code in browser</a:t>
            </a:r>
          </a:p>
          <a:p>
            <a:r>
              <a:rPr lang="en-GB" noProof="0" dirty="0"/>
              <a:t>Mission: Find prime numbers to support cryptography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DD4E1-99BF-818D-8195-BF23BEC0C19F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>
          <a:xfrm>
            <a:off x="2989549" y="656255"/>
            <a:ext cx="2708993" cy="610169"/>
          </a:xfrm>
        </p:spPr>
        <p:txBody>
          <a:bodyPr/>
          <a:lstStyle/>
          <a:p>
            <a:r>
              <a:rPr lang="en-GB" noProof="0" dirty="0"/>
              <a:t>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D60772-DDAD-809E-61B3-F59048543836}"/>
              </a:ext>
            </a:extLst>
          </p:cNvPr>
          <p:cNvSpPr>
            <a:spLocks noGrp="1"/>
          </p:cNvSpPr>
          <p:nvPr>
            <p:ph sz="quarter" idx="18"/>
            <p:custDataLst>
              <p:tags r:id="rId9"/>
            </p:custDataLst>
          </p:nvPr>
        </p:nvSpPr>
        <p:spPr>
          <a:xfrm>
            <a:off x="6222075" y="1473120"/>
            <a:ext cx="2708993" cy="4498248"/>
          </a:xfrm>
        </p:spPr>
        <p:txBody>
          <a:bodyPr/>
          <a:lstStyle/>
          <a:p>
            <a:r>
              <a:rPr lang="en-GB" noProof="0" dirty="0"/>
              <a:t>Find and fix the problems in the code</a:t>
            </a:r>
          </a:p>
          <a:p>
            <a:r>
              <a:rPr lang="en-GB" dirty="0"/>
              <a:t>jet-display – debug.py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FC3A16-E2D4-2479-3C81-23F065B3E50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10"/>
            </p:custDataLst>
          </p:nvPr>
        </p:nvSpPr>
        <p:spPr>
          <a:xfrm>
            <a:off x="274675" y="656256"/>
            <a:ext cx="2708993" cy="610169"/>
          </a:xfrm>
        </p:spPr>
        <p:txBody>
          <a:bodyPr/>
          <a:lstStyle/>
          <a:p>
            <a:r>
              <a:rPr lang="en-GB" noProof="0" dirty="0"/>
              <a:t>User Interface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ECA466-7874-BE44-A0CA-17042F807F0D}"/>
              </a:ext>
            </a:extLst>
          </p:cNvPr>
          <p:cNvSpPr>
            <a:spLocks noGrp="1"/>
          </p:cNvSpPr>
          <p:nvPr>
            <p:ph sz="quarter" idx="24"/>
            <p:custDataLst>
              <p:tags r:id="rId11"/>
            </p:custDataLst>
          </p:nvPr>
        </p:nvSpPr>
        <p:spPr>
          <a:xfrm>
            <a:off x="9303740" y="1473120"/>
            <a:ext cx="2708993" cy="4435974"/>
          </a:xfrm>
        </p:spPr>
        <p:txBody>
          <a:bodyPr/>
          <a:lstStyle/>
          <a:p>
            <a:r>
              <a:rPr lang="en-GB" noProof="0" dirty="0"/>
              <a:t>Create a system to test the code and report back on its performance</a:t>
            </a:r>
          </a:p>
          <a:p>
            <a:endParaRPr lang="en-GB" dirty="0"/>
          </a:p>
          <a:p>
            <a:r>
              <a:rPr lang="en-GB" dirty="0"/>
              <a:t>jet-display.py</a:t>
            </a:r>
          </a:p>
          <a:p>
            <a:r>
              <a:rPr lang="en-GB" dirty="0"/>
              <a:t>tests.py available for help</a:t>
            </a:r>
          </a:p>
          <a:p>
            <a:endParaRPr lang="en-GB" dirty="0"/>
          </a:p>
          <a:p>
            <a:r>
              <a:rPr lang="en-GB" noProof="0" dirty="0"/>
              <a:t>Consider normal test cases, abnormal cases, edge cases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F6595CA-8764-BD56-FAF4-A31A791C67C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56238" y="6182830"/>
            <a:ext cx="2708993" cy="610169"/>
          </a:xfrm>
          <a:prstGeom prst="rect">
            <a:avLst/>
          </a:prstGeom>
          <a:solidFill>
            <a:srgbClr val="FC4C02"/>
          </a:solidFill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Any other ideas!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B7715E7-FEBD-2F7B-05F1-F348DE57D4EF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142672" y="72356"/>
            <a:ext cx="3597215" cy="610169"/>
          </a:xfrm>
          <a:prstGeom prst="rect">
            <a:avLst/>
          </a:prstGeom>
          <a:solidFill>
            <a:srgbClr val="FC4C02"/>
          </a:solidFill>
          <a:ln w="57150">
            <a:solidFill>
              <a:srgbClr val="96D7D7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Verification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31FC683-0282-E4E0-84A0-F79C81A8BF3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237601" y="54394"/>
            <a:ext cx="3533529" cy="610169"/>
          </a:xfrm>
          <a:prstGeom prst="rect">
            <a:avLst/>
          </a:prstGeom>
          <a:solidFill>
            <a:srgbClr val="66ABB5"/>
          </a:solidFill>
          <a:ln w="57150">
            <a:solidFill>
              <a:srgbClr val="FC4C02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Design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DB7B91DD-1CCB-D9F1-F55A-3DFF78B5C0E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532845" y="5451357"/>
            <a:ext cx="4864771" cy="346742"/>
          </a:xfrm>
          <a:custGeom>
            <a:avLst/>
            <a:gdLst>
              <a:gd name="connsiteX0" fmla="*/ 0 w 4864771"/>
              <a:gd name="connsiteY0" fmla="*/ 0 h 346742"/>
              <a:gd name="connsiteX1" fmla="*/ 694967 w 4864771"/>
              <a:gd name="connsiteY1" fmla="*/ 0 h 346742"/>
              <a:gd name="connsiteX2" fmla="*/ 1487230 w 4864771"/>
              <a:gd name="connsiteY2" fmla="*/ 0 h 346742"/>
              <a:gd name="connsiteX3" fmla="*/ 2182197 w 4864771"/>
              <a:gd name="connsiteY3" fmla="*/ 0 h 346742"/>
              <a:gd name="connsiteX4" fmla="*/ 2877165 w 4864771"/>
              <a:gd name="connsiteY4" fmla="*/ 0 h 346742"/>
              <a:gd name="connsiteX5" fmla="*/ 3426189 w 4864771"/>
              <a:gd name="connsiteY5" fmla="*/ 0 h 346742"/>
              <a:gd name="connsiteX6" fmla="*/ 4121156 w 4864771"/>
              <a:gd name="connsiteY6" fmla="*/ 0 h 346742"/>
              <a:gd name="connsiteX7" fmla="*/ 4864771 w 4864771"/>
              <a:gd name="connsiteY7" fmla="*/ 0 h 346742"/>
              <a:gd name="connsiteX8" fmla="*/ 4864771 w 4864771"/>
              <a:gd name="connsiteY8" fmla="*/ 346742 h 346742"/>
              <a:gd name="connsiteX9" fmla="*/ 4315747 w 4864771"/>
              <a:gd name="connsiteY9" fmla="*/ 346742 h 346742"/>
              <a:gd name="connsiteX10" fmla="*/ 3718075 w 4864771"/>
              <a:gd name="connsiteY10" fmla="*/ 346742 h 346742"/>
              <a:gd name="connsiteX11" fmla="*/ 3120403 w 4864771"/>
              <a:gd name="connsiteY11" fmla="*/ 346742 h 346742"/>
              <a:gd name="connsiteX12" fmla="*/ 2425436 w 4864771"/>
              <a:gd name="connsiteY12" fmla="*/ 346742 h 346742"/>
              <a:gd name="connsiteX13" fmla="*/ 1876412 w 4864771"/>
              <a:gd name="connsiteY13" fmla="*/ 346742 h 346742"/>
              <a:gd name="connsiteX14" fmla="*/ 1181444 w 4864771"/>
              <a:gd name="connsiteY14" fmla="*/ 346742 h 346742"/>
              <a:gd name="connsiteX15" fmla="*/ 632420 w 4864771"/>
              <a:gd name="connsiteY15" fmla="*/ 346742 h 346742"/>
              <a:gd name="connsiteX16" fmla="*/ 0 w 4864771"/>
              <a:gd name="connsiteY16" fmla="*/ 346742 h 346742"/>
              <a:gd name="connsiteX17" fmla="*/ 0 w 4864771"/>
              <a:gd name="connsiteY17" fmla="*/ 0 h 34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64771" h="346742" fill="none" extrusionOk="0">
                <a:moveTo>
                  <a:pt x="0" y="0"/>
                </a:moveTo>
                <a:cubicBezTo>
                  <a:pt x="338297" y="-8301"/>
                  <a:pt x="443246" y="646"/>
                  <a:pt x="694967" y="0"/>
                </a:cubicBezTo>
                <a:cubicBezTo>
                  <a:pt x="946688" y="-646"/>
                  <a:pt x="1256296" y="-25018"/>
                  <a:pt x="1487230" y="0"/>
                </a:cubicBezTo>
                <a:cubicBezTo>
                  <a:pt x="1718164" y="25018"/>
                  <a:pt x="1855517" y="28398"/>
                  <a:pt x="2182197" y="0"/>
                </a:cubicBezTo>
                <a:cubicBezTo>
                  <a:pt x="2508877" y="-28398"/>
                  <a:pt x="2559417" y="-3457"/>
                  <a:pt x="2877165" y="0"/>
                </a:cubicBezTo>
                <a:cubicBezTo>
                  <a:pt x="3194913" y="3457"/>
                  <a:pt x="3274620" y="-11061"/>
                  <a:pt x="3426189" y="0"/>
                </a:cubicBezTo>
                <a:cubicBezTo>
                  <a:pt x="3577758" y="11061"/>
                  <a:pt x="3817036" y="-18182"/>
                  <a:pt x="4121156" y="0"/>
                </a:cubicBezTo>
                <a:cubicBezTo>
                  <a:pt x="4425276" y="18182"/>
                  <a:pt x="4686399" y="12003"/>
                  <a:pt x="4864771" y="0"/>
                </a:cubicBezTo>
                <a:cubicBezTo>
                  <a:pt x="4859371" y="123665"/>
                  <a:pt x="4873014" y="271321"/>
                  <a:pt x="4864771" y="346742"/>
                </a:cubicBezTo>
                <a:cubicBezTo>
                  <a:pt x="4655588" y="363029"/>
                  <a:pt x="4499106" y="325493"/>
                  <a:pt x="4315747" y="346742"/>
                </a:cubicBezTo>
                <a:cubicBezTo>
                  <a:pt x="4132388" y="367991"/>
                  <a:pt x="3964733" y="323792"/>
                  <a:pt x="3718075" y="346742"/>
                </a:cubicBezTo>
                <a:cubicBezTo>
                  <a:pt x="3471417" y="369692"/>
                  <a:pt x="3252196" y="334976"/>
                  <a:pt x="3120403" y="346742"/>
                </a:cubicBezTo>
                <a:cubicBezTo>
                  <a:pt x="2988610" y="358508"/>
                  <a:pt x="2726904" y="367255"/>
                  <a:pt x="2425436" y="346742"/>
                </a:cubicBezTo>
                <a:cubicBezTo>
                  <a:pt x="2123968" y="326229"/>
                  <a:pt x="2149712" y="346659"/>
                  <a:pt x="1876412" y="346742"/>
                </a:cubicBezTo>
                <a:cubicBezTo>
                  <a:pt x="1603112" y="346825"/>
                  <a:pt x="1452571" y="374081"/>
                  <a:pt x="1181444" y="346742"/>
                </a:cubicBezTo>
                <a:cubicBezTo>
                  <a:pt x="910317" y="319403"/>
                  <a:pt x="899321" y="354341"/>
                  <a:pt x="632420" y="346742"/>
                </a:cubicBezTo>
                <a:cubicBezTo>
                  <a:pt x="365519" y="339143"/>
                  <a:pt x="146868" y="369940"/>
                  <a:pt x="0" y="346742"/>
                </a:cubicBezTo>
                <a:cubicBezTo>
                  <a:pt x="-4424" y="173708"/>
                  <a:pt x="17221" y="105160"/>
                  <a:pt x="0" y="0"/>
                </a:cubicBezTo>
                <a:close/>
              </a:path>
              <a:path w="4864771" h="346742" stroke="0" extrusionOk="0">
                <a:moveTo>
                  <a:pt x="0" y="0"/>
                </a:moveTo>
                <a:cubicBezTo>
                  <a:pt x="199848" y="38601"/>
                  <a:pt x="626675" y="5314"/>
                  <a:pt x="792263" y="0"/>
                </a:cubicBezTo>
                <a:cubicBezTo>
                  <a:pt x="957851" y="-5314"/>
                  <a:pt x="1224994" y="-13171"/>
                  <a:pt x="1341287" y="0"/>
                </a:cubicBezTo>
                <a:cubicBezTo>
                  <a:pt x="1457580" y="13171"/>
                  <a:pt x="1840240" y="4858"/>
                  <a:pt x="2133550" y="0"/>
                </a:cubicBezTo>
                <a:cubicBezTo>
                  <a:pt x="2426860" y="-4858"/>
                  <a:pt x="2542102" y="-7721"/>
                  <a:pt x="2731221" y="0"/>
                </a:cubicBezTo>
                <a:cubicBezTo>
                  <a:pt x="2920340" y="7721"/>
                  <a:pt x="3161915" y="-21205"/>
                  <a:pt x="3328893" y="0"/>
                </a:cubicBezTo>
                <a:cubicBezTo>
                  <a:pt x="3495871" y="21205"/>
                  <a:pt x="3743213" y="-8522"/>
                  <a:pt x="3926565" y="0"/>
                </a:cubicBezTo>
                <a:cubicBezTo>
                  <a:pt x="4109917" y="8522"/>
                  <a:pt x="4672833" y="43648"/>
                  <a:pt x="4864771" y="0"/>
                </a:cubicBezTo>
                <a:cubicBezTo>
                  <a:pt x="4862696" y="90344"/>
                  <a:pt x="4869606" y="183343"/>
                  <a:pt x="4864771" y="346742"/>
                </a:cubicBezTo>
                <a:cubicBezTo>
                  <a:pt x="4657175" y="320213"/>
                  <a:pt x="4375718" y="345456"/>
                  <a:pt x="4218451" y="346742"/>
                </a:cubicBezTo>
                <a:cubicBezTo>
                  <a:pt x="4061184" y="348028"/>
                  <a:pt x="3743665" y="346369"/>
                  <a:pt x="3572132" y="346742"/>
                </a:cubicBezTo>
                <a:cubicBezTo>
                  <a:pt x="3400599" y="347115"/>
                  <a:pt x="3068327" y="365519"/>
                  <a:pt x="2925812" y="346742"/>
                </a:cubicBezTo>
                <a:cubicBezTo>
                  <a:pt x="2783297" y="327965"/>
                  <a:pt x="2613232" y="324482"/>
                  <a:pt x="2376788" y="346742"/>
                </a:cubicBezTo>
                <a:cubicBezTo>
                  <a:pt x="2140344" y="369002"/>
                  <a:pt x="1987258" y="331487"/>
                  <a:pt x="1779116" y="346742"/>
                </a:cubicBezTo>
                <a:cubicBezTo>
                  <a:pt x="1570974" y="361997"/>
                  <a:pt x="1274145" y="335852"/>
                  <a:pt x="1132797" y="346742"/>
                </a:cubicBezTo>
                <a:cubicBezTo>
                  <a:pt x="991449" y="357632"/>
                  <a:pt x="227451" y="372240"/>
                  <a:pt x="0" y="346742"/>
                </a:cubicBezTo>
                <a:cubicBezTo>
                  <a:pt x="-12138" y="206949"/>
                  <a:pt x="1563" y="136756"/>
                  <a:pt x="0" y="0"/>
                </a:cubicBezTo>
                <a:close/>
              </a:path>
            </a:pathLst>
          </a:custGeom>
          <a:ln w="38100">
            <a:solidFill>
              <a:srgbClr val="F8EDE0"/>
            </a:solidFill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0" tIns="0" rIns="0" bIns="0" rtlCol="0">
            <a:noAutofit/>
          </a:bodyPr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Code @ github.com/30176298/jet-display</a:t>
            </a:r>
          </a:p>
        </p:txBody>
      </p:sp>
    </p:spTree>
    <p:extLst>
      <p:ext uri="{BB962C8B-B14F-4D97-AF65-F5344CB8AC3E}">
        <p14:creationId xmlns:p14="http://schemas.microsoft.com/office/powerpoint/2010/main" val="325638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an smiling during a work meeting">
            <a:extLst>
              <a:ext uri="{FF2B5EF4-FFF2-40B4-BE49-F238E27FC236}">
                <a16:creationId xmlns:a16="http://schemas.microsoft.com/office/drawing/2014/main" id="{3D403F43-E68A-E785-53C4-1ADE0AA88A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D58E5-F258-563E-8206-F71288E0ED1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1CAD5-C9ED-3BBB-FA85-C16476BB4F3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Meet the team</a:t>
            </a:r>
            <a:endParaRPr lang="en-GB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F13B33C-7F4D-705F-7486-77757EE11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56332" y="2420045"/>
            <a:ext cx="6188263" cy="3067625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F8EDE0"/>
                </a:solidFill>
              </a:rPr>
              <a:t>Our paths into engineering</a:t>
            </a:r>
          </a:p>
          <a:p>
            <a:r>
              <a:rPr lang="en-GB" sz="3200" b="1" dirty="0">
                <a:solidFill>
                  <a:srgbClr val="F8EDE0"/>
                </a:solidFill>
              </a:rPr>
              <a:t>Our experiences in BAE Systems</a:t>
            </a:r>
          </a:p>
          <a:p>
            <a:endParaRPr lang="en-GB" b="1" dirty="0">
              <a:solidFill>
                <a:srgbClr val="F8EDE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8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two people's hands pointing at laptop screen with stack of 4 books in background, one person holding a pen">
            <a:extLst>
              <a:ext uri="{FF2B5EF4-FFF2-40B4-BE49-F238E27FC236}">
                <a16:creationId xmlns:a16="http://schemas.microsoft.com/office/drawing/2014/main" id="{F12A169D-D7B0-0DF9-321C-B8022792DB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18" y="3700324"/>
            <a:ext cx="4005964" cy="2670642"/>
          </a:xfrm>
          <a:prstGeom prst="rect">
            <a:avLst/>
          </a:prstGeom>
        </p:spPr>
      </p:pic>
      <p:pic>
        <p:nvPicPr>
          <p:cNvPr id="10" name="Picture 9" descr="Bubble sheet test paper and pencil">
            <a:extLst>
              <a:ext uri="{FF2B5EF4-FFF2-40B4-BE49-F238E27FC236}">
                <a16:creationId xmlns:a16="http://schemas.microsoft.com/office/drawing/2014/main" id="{4ACB7705-58B0-B79D-97C1-80638A7180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77" y="212239"/>
            <a:ext cx="4606534" cy="2989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0F443-CA52-4474-5056-318ECC180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Placeholder 5" descr="White Jigsaw puzzle on yellow colour background">
            <a:extLst>
              <a:ext uri="{FF2B5EF4-FFF2-40B4-BE49-F238E27FC236}">
                <a16:creationId xmlns:a16="http://schemas.microsoft.com/office/drawing/2014/main" id="{D6C9BD7E-1AF4-CD61-8BE2-68353DEB43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/>
        </p:blipFill>
        <p:spPr>
          <a:xfrm>
            <a:off x="154080" y="3457312"/>
            <a:ext cx="6206347" cy="2740150"/>
          </a:xfrm>
        </p:spPr>
      </p:pic>
      <p:pic>
        <p:nvPicPr>
          <p:cNvPr id="8" name="Picture 7" descr="A person's hand removing a ticket from a machine">
            <a:extLst>
              <a:ext uri="{FF2B5EF4-FFF2-40B4-BE49-F238E27FC236}">
                <a16:creationId xmlns:a16="http://schemas.microsoft.com/office/drawing/2014/main" id="{90BECA77-6909-F08B-E88E-D40288D298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5" y="376629"/>
            <a:ext cx="3811501" cy="25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-17253" y="367477"/>
            <a:ext cx="252000" cy="1260000"/>
          </a:xfrm>
          <a:solidFill>
            <a:srgbClr val="00405E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34747" y="115477"/>
            <a:ext cx="7560000" cy="1512000"/>
          </a:xfrm>
          <a:solidFill>
            <a:schemeClr val="accent1">
              <a:lumMod val="20000"/>
              <a:lumOff val="80000"/>
              <a:alpha val="89804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35160" y="367476"/>
            <a:ext cx="7054850" cy="1458154"/>
          </a:xfrm>
          <a:solidFill>
            <a:srgbClr val="00405E">
              <a:alpha val="89804"/>
            </a:srgbClr>
          </a:solidFill>
        </p:spPr>
        <p:txBody>
          <a:bodyPr/>
          <a:lstStyle/>
          <a:p>
            <a:endParaRPr lang="en-GB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213" y="313629"/>
            <a:ext cx="7056000" cy="1260000"/>
          </a:xfrm>
          <a:solidFill>
            <a:srgbClr val="007383">
              <a:alpha val="90000"/>
            </a:srgbClr>
          </a:solidFill>
        </p:spPr>
        <p:txBody>
          <a:bodyPr/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91399C-B5EF-49C7-B81A-539AE2F27B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D4146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D4146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7" descr="People attending a meeting">
            <a:extLst>
              <a:ext uri="{FF2B5EF4-FFF2-40B4-BE49-F238E27FC236}">
                <a16:creationId xmlns:a16="http://schemas.microsoft.com/office/drawing/2014/main" id="{F30F5723-720F-5687-1CC4-4CCB9BB61F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2" y="1998781"/>
            <a:ext cx="3697051" cy="2464701"/>
          </a:xfrm>
          <a:prstGeom prst="rect">
            <a:avLst/>
          </a:prstGeom>
        </p:spPr>
      </p:pic>
      <p:pic>
        <p:nvPicPr>
          <p:cNvPr id="12" name="Graphic 11" descr="Ui Ux with solid fill">
            <a:extLst>
              <a:ext uri="{FF2B5EF4-FFF2-40B4-BE49-F238E27FC236}">
                <a16:creationId xmlns:a16="http://schemas.microsoft.com/office/drawing/2014/main" id="{961A2BFC-5B71-D2A3-919B-06BFAF391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012" y="3429000"/>
            <a:ext cx="3020747" cy="3020747"/>
          </a:xfrm>
          <a:prstGeom prst="rect">
            <a:avLst/>
          </a:prstGeom>
        </p:spPr>
      </p:pic>
      <p:pic>
        <p:nvPicPr>
          <p:cNvPr id="15" name="Picture 14" descr="Laptop open on desk at night">
            <a:extLst>
              <a:ext uri="{FF2B5EF4-FFF2-40B4-BE49-F238E27FC236}">
                <a16:creationId xmlns:a16="http://schemas.microsoft.com/office/drawing/2014/main" id="{53A652F8-AD84-CB77-84C5-91E89EC183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93" y="2077629"/>
            <a:ext cx="2537979" cy="1693868"/>
          </a:xfrm>
          <a:prstGeom prst="rect">
            <a:avLst/>
          </a:prstGeom>
        </p:spPr>
      </p:pic>
      <p:pic>
        <p:nvPicPr>
          <p:cNvPr id="18" name="Picture 17" descr="Programme coding on a computer screen">
            <a:extLst>
              <a:ext uri="{FF2B5EF4-FFF2-40B4-BE49-F238E27FC236}">
                <a16:creationId xmlns:a16="http://schemas.microsoft.com/office/drawing/2014/main" id="{060BE3C8-803B-6BEA-78B9-2A2BF2E5030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0" y="4636633"/>
            <a:ext cx="3158837" cy="2105890"/>
          </a:xfrm>
          <a:prstGeom prst="rect">
            <a:avLst/>
          </a:prstGeom>
        </p:spPr>
      </p:pic>
      <p:pic>
        <p:nvPicPr>
          <p:cNvPr id="1026" name="Picture 2" descr="10 Best Tools For UI/UX Designer | Graphic Design.">
            <a:extLst>
              <a:ext uri="{FF2B5EF4-FFF2-40B4-BE49-F238E27FC236}">
                <a16:creationId xmlns:a16="http://schemas.microsoft.com/office/drawing/2014/main" id="{95E0CAB6-4B14-2AFE-C151-6697BD9D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318" y="4152947"/>
            <a:ext cx="2997684" cy="19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Training Courses in Dubai, UAE">
            <a:extLst>
              <a:ext uri="{FF2B5EF4-FFF2-40B4-BE49-F238E27FC236}">
                <a16:creationId xmlns:a16="http://schemas.microsoft.com/office/drawing/2014/main" id="{D69C3A86-B6F2-537B-A843-3EA2F39EBC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44212" y="22046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AI is everywhere, ‘oh yes it is’ – Intelligent CISO">
            <a:extLst>
              <a:ext uri="{FF2B5EF4-FFF2-40B4-BE49-F238E27FC236}">
                <a16:creationId xmlns:a16="http://schemas.microsoft.com/office/drawing/2014/main" id="{A8BE6C58-6A86-48A1-14C2-030DB1AAC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64"/>
          <a:stretch/>
        </p:blipFill>
        <p:spPr bwMode="auto">
          <a:xfrm>
            <a:off x="8298426" y="374185"/>
            <a:ext cx="3385662" cy="24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6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0F443-CA52-4474-5056-318ECC180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78C35-ADDB-AD7A-5563-E3F61BAA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2" y="399691"/>
            <a:ext cx="4033567" cy="260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B146C-F7F3-2A0C-A9BA-E583D545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57" r="10214" b="23774"/>
          <a:stretch/>
        </p:blipFill>
        <p:spPr>
          <a:xfrm>
            <a:off x="5486400" y="149760"/>
            <a:ext cx="6090249" cy="3234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B1283-B17C-02A7-AB48-D14ADCB8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6" y="3581400"/>
            <a:ext cx="5258078" cy="2840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6DDE2-D1E1-A50C-DA57-B95E27EC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5" y="3660116"/>
            <a:ext cx="4514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8DB0A-9460-F28C-5810-A9703D1FE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1F5E-E2D7-2F1B-4E70-154BFE378F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45" y="3038389"/>
            <a:ext cx="3167660" cy="11779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B58396-AAE7-BBEB-91E6-84E9D220B3C2}"/>
              </a:ext>
            </a:extLst>
          </p:cNvPr>
          <p:cNvCxnSpPr>
            <a:cxnSpLocks/>
          </p:cNvCxnSpPr>
          <p:nvPr/>
        </p:nvCxnSpPr>
        <p:spPr>
          <a:xfrm>
            <a:off x="7805467" y="1985123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832B-CF40-58E1-A987-7EF63FC65272}"/>
              </a:ext>
            </a:extLst>
          </p:cNvPr>
          <p:cNvSpPr/>
          <p:nvPr/>
        </p:nvSpPr>
        <p:spPr>
          <a:xfrm>
            <a:off x="625776" y="376629"/>
            <a:ext cx="2777705" cy="1483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2FCD4-43CC-1D00-C77A-E668E102697D}"/>
              </a:ext>
            </a:extLst>
          </p:cNvPr>
          <p:cNvSpPr/>
          <p:nvPr/>
        </p:nvSpPr>
        <p:spPr>
          <a:xfrm>
            <a:off x="1442411" y="814136"/>
            <a:ext cx="992037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AAA43-9765-0EE3-0193-61C98E4CFE3C}"/>
              </a:ext>
            </a:extLst>
          </p:cNvPr>
          <p:cNvSpPr/>
          <p:nvPr/>
        </p:nvSpPr>
        <p:spPr>
          <a:xfrm>
            <a:off x="1442410" y="1053249"/>
            <a:ext cx="992037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728F-97C3-1847-E4CA-521A467D9A9D}"/>
              </a:ext>
            </a:extLst>
          </p:cNvPr>
          <p:cNvSpPr/>
          <p:nvPr/>
        </p:nvSpPr>
        <p:spPr>
          <a:xfrm>
            <a:off x="1442410" y="1292362"/>
            <a:ext cx="508959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4DEBD-C2A2-0F50-DC1E-0D2E967C2CA0}"/>
              </a:ext>
            </a:extLst>
          </p:cNvPr>
          <p:cNvSpPr/>
          <p:nvPr/>
        </p:nvSpPr>
        <p:spPr>
          <a:xfrm>
            <a:off x="2014628" y="1282171"/>
            <a:ext cx="419819" cy="13137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CA7952CF-8FF0-99B7-B1FA-DF9A336C0D09}"/>
              </a:ext>
            </a:extLst>
          </p:cNvPr>
          <p:cNvSpPr/>
          <p:nvPr/>
        </p:nvSpPr>
        <p:spPr>
          <a:xfrm>
            <a:off x="3642144" y="565856"/>
            <a:ext cx="974785" cy="974785"/>
          </a:xfrm>
          <a:prstGeom prst="smileyFac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2C6978-BBD9-2BC9-F6CF-629E55803DA0}"/>
              </a:ext>
            </a:extLst>
          </p:cNvPr>
          <p:cNvSpPr/>
          <p:nvPr/>
        </p:nvSpPr>
        <p:spPr>
          <a:xfrm>
            <a:off x="1631472" y="2357801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EC8E7-2AFA-9D35-E69F-27CAB3BD33EE}"/>
              </a:ext>
            </a:extLst>
          </p:cNvPr>
          <p:cNvSpPr/>
          <p:nvPr/>
        </p:nvSpPr>
        <p:spPr>
          <a:xfrm>
            <a:off x="625776" y="2675541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8DD806-BDE6-6D60-D255-39D2E7A64555}"/>
              </a:ext>
            </a:extLst>
          </p:cNvPr>
          <p:cNvSpPr/>
          <p:nvPr/>
        </p:nvSpPr>
        <p:spPr>
          <a:xfrm>
            <a:off x="2637169" y="2674145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48668A7-1D58-FDF1-078F-C17E73B834C8}"/>
              </a:ext>
            </a:extLst>
          </p:cNvPr>
          <p:cNvSpPr/>
          <p:nvPr/>
        </p:nvSpPr>
        <p:spPr>
          <a:xfrm>
            <a:off x="1915424" y="2622386"/>
            <a:ext cx="198408" cy="224287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52BDD-BB98-5DEE-DAAE-8AE1606F5714}"/>
              </a:ext>
            </a:extLst>
          </p:cNvPr>
          <p:cNvSpPr/>
          <p:nvPr/>
        </p:nvSpPr>
        <p:spPr>
          <a:xfrm>
            <a:off x="2681736" y="2780986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197720-8888-DC1B-F9C6-76F07095001A}"/>
              </a:ext>
            </a:extLst>
          </p:cNvPr>
          <p:cNvSpPr/>
          <p:nvPr/>
        </p:nvSpPr>
        <p:spPr>
          <a:xfrm>
            <a:off x="2681736" y="2901800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C2ACC7-7152-0B3C-D5D2-76E2DC92E5E4}"/>
              </a:ext>
            </a:extLst>
          </p:cNvPr>
          <p:cNvSpPr/>
          <p:nvPr/>
        </p:nvSpPr>
        <p:spPr>
          <a:xfrm>
            <a:off x="2681736" y="3011044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FD7495-6C49-E6FB-BF04-8D44EBE72769}"/>
              </a:ext>
            </a:extLst>
          </p:cNvPr>
          <p:cNvSpPr/>
          <p:nvPr/>
        </p:nvSpPr>
        <p:spPr>
          <a:xfrm>
            <a:off x="2681735" y="3124814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329F8A7-320B-72EE-DA86-BB792FBA4AE0}"/>
              </a:ext>
            </a:extLst>
          </p:cNvPr>
          <p:cNvSpPr/>
          <p:nvPr/>
        </p:nvSpPr>
        <p:spPr>
          <a:xfrm rot="5400000">
            <a:off x="685440" y="2965854"/>
            <a:ext cx="198408" cy="2242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8669B-185B-8FC6-D596-86DBCBBFDBEA}"/>
              </a:ext>
            </a:extLst>
          </p:cNvPr>
          <p:cNvCxnSpPr/>
          <p:nvPr/>
        </p:nvCxnSpPr>
        <p:spPr>
          <a:xfrm flipV="1">
            <a:off x="726776" y="2726995"/>
            <a:ext cx="523336" cy="21566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B8DD4-3DD2-66CC-8436-2BCBA7C4129F}"/>
              </a:ext>
            </a:extLst>
          </p:cNvPr>
          <p:cNvCxnSpPr>
            <a:cxnSpLocks/>
          </p:cNvCxnSpPr>
          <p:nvPr/>
        </p:nvCxnSpPr>
        <p:spPr>
          <a:xfrm>
            <a:off x="700722" y="3213340"/>
            <a:ext cx="538609" cy="12659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118B426-2EC7-0F8F-A90E-2304DC0B1E36}"/>
              </a:ext>
            </a:extLst>
          </p:cNvPr>
          <p:cNvSpPr/>
          <p:nvPr/>
        </p:nvSpPr>
        <p:spPr>
          <a:xfrm>
            <a:off x="1033150" y="3794321"/>
            <a:ext cx="1962955" cy="2218990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13F8F9C4-FFB8-7578-8DE1-098C35000177}"/>
              </a:ext>
            </a:extLst>
          </p:cNvPr>
          <p:cNvSpPr/>
          <p:nvPr/>
        </p:nvSpPr>
        <p:spPr>
          <a:xfrm>
            <a:off x="1508587" y="4792672"/>
            <a:ext cx="1012079" cy="1012079"/>
          </a:xfrm>
          <a:prstGeom prst="plus">
            <a:avLst>
              <a:gd name="adj" fmla="val 37500"/>
            </a:avLst>
          </a:prstGeom>
          <a:solidFill>
            <a:srgbClr val="FC4C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AC047-252E-B087-4A24-D93CF45F378A}"/>
              </a:ext>
            </a:extLst>
          </p:cNvPr>
          <p:cNvCxnSpPr>
            <a:cxnSpLocks/>
          </p:cNvCxnSpPr>
          <p:nvPr/>
        </p:nvCxnSpPr>
        <p:spPr>
          <a:xfrm>
            <a:off x="3889074" y="1985123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48946B-FAE5-5ED8-ADF3-ADE4D69B163D}"/>
              </a:ext>
            </a:extLst>
          </p:cNvPr>
          <p:cNvCxnSpPr>
            <a:cxnSpLocks/>
          </p:cNvCxnSpPr>
          <p:nvPr/>
        </p:nvCxnSpPr>
        <p:spPr>
          <a:xfrm>
            <a:off x="3889074" y="3602966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20 greatest home computers – ranked! | Games | The Guardian">
            <a:extLst>
              <a:ext uri="{FF2B5EF4-FFF2-40B4-BE49-F238E27FC236}">
                <a16:creationId xmlns:a16="http://schemas.microsoft.com/office/drawing/2014/main" id="{78C7AEBB-10F8-D0D9-C75B-07166DE3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444" y="215613"/>
            <a:ext cx="3167660" cy="1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ysham 1 nuclear reactor steam leak 'put employees at risk' - BBC News">
            <a:extLst>
              <a:ext uri="{FF2B5EF4-FFF2-40B4-BE49-F238E27FC236}">
                <a16:creationId xmlns:a16="http://schemas.microsoft.com/office/drawing/2014/main" id="{BBFAEC4C-1686-194C-CB14-6C1FFD73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32" y="4575409"/>
            <a:ext cx="3020683" cy="16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332AFA-5CF7-0339-837F-82970D61AF5B}"/>
              </a:ext>
            </a:extLst>
          </p:cNvPr>
          <p:cNvCxnSpPr>
            <a:cxnSpLocks/>
          </p:cNvCxnSpPr>
          <p:nvPr/>
        </p:nvCxnSpPr>
        <p:spPr>
          <a:xfrm>
            <a:off x="7805467" y="3627376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8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What is Software Engineering?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F28A1-2BDE-F9A6-4785-E4E1832EDAE6}"/>
              </a:ext>
            </a:extLst>
          </p:cNvPr>
          <p:cNvSpPr txBox="1"/>
          <p:nvPr/>
        </p:nvSpPr>
        <p:spPr>
          <a:xfrm>
            <a:off x="8954554" y="1527674"/>
            <a:ext cx="2622430" cy="441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700" b="1" dirty="0">
                <a:solidFill>
                  <a:schemeClr val="bg1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4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dirty="0"/>
              <a:t>Problem Decomposition – Group Activity</a:t>
            </a:r>
            <a:endParaRPr lang="en-GB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E0611CD-C791-182F-202B-F6711E44E585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12668" y="6299059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Fibonacci sequence</a:t>
            </a:r>
          </a:p>
          <a:p>
            <a:endParaRPr lang="en-GB" dirty="0"/>
          </a:p>
        </p:txBody>
      </p:sp>
      <p:pic>
        <p:nvPicPr>
          <p:cNvPr id="4" name="Picture 3" descr="Macro shot of a yellow sunflower">
            <a:extLst>
              <a:ext uri="{FF2B5EF4-FFF2-40B4-BE49-F238E27FC236}">
                <a16:creationId xmlns:a16="http://schemas.microsoft.com/office/drawing/2014/main" id="{D29309B1-A712-5C95-F0B0-E9E482D6F7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49" y="3885233"/>
            <a:ext cx="3530629" cy="2353178"/>
          </a:xfrm>
          <a:prstGeom prst="rect">
            <a:avLst/>
          </a:prstGeom>
        </p:spPr>
      </p:pic>
      <p:pic>
        <p:nvPicPr>
          <p:cNvPr id="6" name="Picture 5" descr="Pile of rocks">
            <a:extLst>
              <a:ext uri="{FF2B5EF4-FFF2-40B4-BE49-F238E27FC236}">
                <a16:creationId xmlns:a16="http://schemas.microsoft.com/office/drawing/2014/main" id="{0F14AA13-1A89-96B1-29E8-F986695037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" y="3916392"/>
            <a:ext cx="2445588" cy="1630392"/>
          </a:xfrm>
          <a:prstGeom prst="rect">
            <a:avLst/>
          </a:prstGeom>
        </p:spPr>
      </p:pic>
      <p:pic>
        <p:nvPicPr>
          <p:cNvPr id="10" name="Picture 9" descr="Multi-coloured paper">
            <a:extLst>
              <a:ext uri="{FF2B5EF4-FFF2-40B4-BE49-F238E27FC236}">
                <a16:creationId xmlns:a16="http://schemas.microsoft.com/office/drawing/2014/main" id="{F4431142-9A39-7DA2-F479-2D9BE2EA65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8" y="2410930"/>
            <a:ext cx="2708992" cy="1805995"/>
          </a:xfrm>
          <a:prstGeom prst="rect">
            <a:avLst/>
          </a:prstGeom>
        </p:spPr>
      </p:pic>
      <p:pic>
        <p:nvPicPr>
          <p:cNvPr id="12" name="Picture 11" descr="Silver scissors on a blush pink background">
            <a:extLst>
              <a:ext uri="{FF2B5EF4-FFF2-40B4-BE49-F238E27FC236}">
                <a16:creationId xmlns:a16="http://schemas.microsoft.com/office/drawing/2014/main" id="{842E866F-AC05-BE66-4CEA-B0576C85EF3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54" y="3998879"/>
            <a:ext cx="2036861" cy="203686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F95163-42EA-F4D3-A3B4-526C6592AD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22383" y="1955051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Rock, Paper, Scissors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FC6199F-F00F-2D5B-3309-BB0BB0AF6E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35295" y="2081607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Messaging App</a:t>
            </a:r>
          </a:p>
          <a:p>
            <a:endParaRPr lang="en-GB" dirty="0"/>
          </a:p>
        </p:txBody>
      </p:sp>
      <p:pic>
        <p:nvPicPr>
          <p:cNvPr id="2050" name="Picture 2" descr="Facebook's Messenger app redesign makes chatting more streamlined |  TechRadar">
            <a:extLst>
              <a:ext uri="{FF2B5EF4-FFF2-40B4-BE49-F238E27FC236}">
                <a16:creationId xmlns:a16="http://schemas.microsoft.com/office/drawing/2014/main" id="{EBF6B789-0232-DEF9-DBA6-D63CD83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1331447"/>
            <a:ext cx="4070150" cy="22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4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9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pic>
        <p:nvPicPr>
          <p:cNvPr id="3" name="Picture 2" descr="Students using laptop in a classroom">
            <a:extLst>
              <a:ext uri="{FF2B5EF4-FFF2-40B4-BE49-F238E27FC236}">
                <a16:creationId xmlns:a16="http://schemas.microsoft.com/office/drawing/2014/main" id="{ED76AF27-2DF2-D713-A620-229E94EB9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0167"/>
          <a:stretch/>
        </p:blipFill>
        <p:spPr>
          <a:xfrm>
            <a:off x="3910" y="450000"/>
            <a:ext cx="1218809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Practical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9359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6993"/>
  <p:tag name="ORIGINAL_HEIGHT" val="128.976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79.7794"/>
  <p:tag name="ORIGINAL_HEIGHT" val="241.54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88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80.4526"/>
  <p:tag name="ORIGINAL_HEIGHT" val="64.777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4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Cover"/>
  <p:tag name="SLIDEAUTOMATIONTYPE" val="Cover"/>
  <p:tag name="AUTOMATIONTAG" val="Cover Layout"/>
  <p:tag name="SLIDETOCOUTLINELEVEL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20.7874"/>
  <p:tag name="ORIGINAL_HEIGHT" val="116.72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60.1357"/>
  <p:tag name="ORIGINAL_HEIGHT" val="59.150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heme/theme1.xml><?xml version="1.0" encoding="utf-8"?>
<a:theme xmlns:a="http://schemas.openxmlformats.org/drawingml/2006/main" name="BAE Systems">
  <a:themeElements>
    <a:clrScheme name="_BAE Dark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86C9E8"/>
      </a:hlink>
      <a:folHlink>
        <a:srgbClr val="86C9E8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_(16x9)_Dark.potx" id="{DEE2414A-5A03-4050-8998-A8B551EBAD8D}" vid="{4E958337-A42B-46B1-BD2A-2B6A588E2F0D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4d32fd07-cd6c-4be8-b756-1f70cf01799d</TitusGUID>
  <TitusMetadata xmlns="">eyJucyI6Ind3dy5iYWVzeXN0ZW1zLmNvbSIsInByb3BzIjpbeyJuIjoiT3JpZ2luYXRvciIsInZhbHMiOlt7InZhbHVlIjoiQkFFIFN5c3RlbXMifV19LHsibiI6IkRvY3VtZW50U3VidHlwZSIsInZhbHMiOltdfSx7Im4iOiJ1cm5iYWlsc0NvbXBNYXJraW5nUDEiLCJ2YWxzIjpbeyJ2YWx1ZSI6Ik5PIENPTVBBTlkgTUFSS0lORyJ9XX0seyJuIjoidXJuYmFpbHNOQVRTRUNNYXJraW5nUDEiLCJ2YWxzIjpbeyJ2YWx1ZSI6Ik5PVCBBUFBMSUNBQkxFIn1dfSx7Im4iOiJ1cm5iYWlsc05BVFNFQ01hcmtpbmdQMyIsInZhbHMiOltdfSx7Im4iOiJ1cm5iYWlsc05BVFNFQ01hcmtpbmdQMiIsInZhbHMiOltdfSx7Im4iOiJ1cm5iYWlsc0V4cG9ydENvbnRyb2xNYXJraW5nUDEiLCJ2YWxzIjpbeyJ2YWx1ZSI6Ik5PIn1dfSx7Im4iOiJ1cm5iYWlsc0V4cG9ydENvbnRyb2xNYXJraW5nUDIiLCJ2YWxzIjpbeyJ2YWx1ZSI6Ik5PVCBFWFBPUlQgQ09OVFJPTExFRCAtIFVLIFwvIFVTIFwvIE9USEVSIExPQ0FMIn1dfSx7Im4iOiJ1cm5iYWlsc0V4cG9ydENvbnRyb2xCVSIsInZhbHMiOltdfSx7Im4iOiJ1cm5iYWlsc0V4cG9ydENvbnRyb2xNU0FyZWEiLCJ2YWxzIjpbXX0seyJuIjoidXJuYmFpbHNFeHBvcnRDb250cm9sTVNMaWNlbmNlcyIsInZhbHMiOltdfSx7Im4iOiJUaGlyZFBhcnR5U3dpdGNob2ZmRXhwb3J0Q29udHJvbE1hcmtpbmciLCJ2YWxzIjpbXX0seyJuIjoiQmFlc0NsYXNzaWZpY2F0aW9uQ29tbWVudHMiLCJ2YWxzIjpbXX0seyJuIjoiYmFlc3lzdGVtc212bU5BVFNFQ3JlZ2lvbiIsInZhbHMiOlt7InZhbHVlIjoiVUsifV19XX0=</TitusMetadata>
</titus>
</file>

<file path=customXml/itemProps1.xml><?xml version="1.0" encoding="utf-8"?>
<ds:datastoreItem xmlns:ds="http://schemas.openxmlformats.org/officeDocument/2006/customXml" ds:itemID="{C23D72A3-84DC-41CA-BA9E-8F69D00E8C42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Presentation_(16x9)_Dark</Template>
  <TotalTime>4656</TotalTime>
  <Words>175</Words>
  <Application>Microsoft Office PowerPoint</Application>
  <PresentationFormat>Widescreen</PresentationFormat>
  <Paragraphs>49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Segoe UI Light</vt:lpstr>
      <vt:lpstr>Tahoma</vt:lpstr>
      <vt:lpstr>Tahoma</vt:lpstr>
      <vt:lpstr>BAE Systems</vt:lpstr>
      <vt:lpstr>Software Workshop</vt:lpstr>
      <vt:lpstr>Meet the team</vt:lpstr>
      <vt:lpstr>PowerPoint Presentation</vt:lpstr>
      <vt:lpstr>Issie</vt:lpstr>
      <vt:lpstr>PowerPoint Presentation</vt:lpstr>
      <vt:lpstr>PowerPoint Presentation</vt:lpstr>
      <vt:lpstr>What is Software Engineering?</vt:lpstr>
      <vt:lpstr>Problem Decomposition – Group Activity</vt:lpstr>
      <vt:lpstr>Practical Activity</vt:lpstr>
      <vt:lpstr>Scenario</vt:lpstr>
      <vt:lpstr>Tasks</vt:lpstr>
    </vt:vector>
  </TitlesOfParts>
  <Manager/>
  <Company>BAE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Roberts, Jake (UK)</dc:creator>
  <cp:lastModifiedBy>Roberts, Jake (UK)</cp:lastModifiedBy>
  <cp:revision>22</cp:revision>
  <dcterms:created xsi:type="dcterms:W3CDTF">2026-01-12T11:00:30Z</dcterms:created>
  <dcterms:modified xsi:type="dcterms:W3CDTF">2026-01-20T10:21:07Z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1.0.5</vt:lpwstr>
  </property>
  <property fmtid="{D5CDD505-2E9C-101B-9397-08002B2CF9AE}" pid="3" name="TitusGUID">
    <vt:lpwstr>4d32fd07-cd6c-4be8-b756-1f70cf01799d</vt:lpwstr>
  </property>
  <property fmtid="{D5CDD505-2E9C-101B-9397-08002B2CF9AE}" pid="4" name="Originator">
    <vt:lpwstr>BAE Systems</vt:lpwstr>
  </property>
  <property fmtid="{D5CDD505-2E9C-101B-9397-08002B2CF9AE}" pid="5" name="urnbailsCompMarkingP1">
    <vt:lpwstr>NO COMPANY MARKING</vt:lpwstr>
  </property>
  <property fmtid="{D5CDD505-2E9C-101B-9397-08002B2CF9AE}" pid="6" name="urnbailsNATSECMarkingP1">
    <vt:lpwstr>NOT APPLICABLE</vt:lpwstr>
  </property>
  <property fmtid="{D5CDD505-2E9C-101B-9397-08002B2CF9AE}" pid="7" name="urnbailsExportControlMarkingP1">
    <vt:lpwstr>NO</vt:lpwstr>
  </property>
  <property fmtid="{D5CDD505-2E9C-101B-9397-08002B2CF9AE}" pid="8" name="urnbailsExportControlMarkingP2">
    <vt:lpwstr>NOT EXPORT CONTROLLED - UK / US / OTHER LOCAL</vt:lpwstr>
  </property>
  <property fmtid="{D5CDD505-2E9C-101B-9397-08002B2CF9AE}" pid="9" name="BaesClassificationComments">
    <vt:lpwstr/>
  </property>
  <property fmtid="{D5CDD505-2E9C-101B-9397-08002B2CF9AE}" pid="10" name="baesystemsmvmNATSECregion">
    <vt:lpwstr>UK</vt:lpwstr>
  </property>
</Properties>
</file>